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7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5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8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2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0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2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4124-19BD-45D7-B63A-771E4F4C4B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188A-F202-4359-90E9-3D7BAFE719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9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eroidoccultation.com/2017_07/0718_412_51188.htm" TargetMode="External"/><Relationship Id="rId13" Type="http://schemas.openxmlformats.org/officeDocument/2006/relationships/hyperlink" Target="http://www.asteroidoccultation.com/2017_10/1021_772_51794.htm" TargetMode="External"/><Relationship Id="rId18" Type="http://schemas.openxmlformats.org/officeDocument/2006/relationships/hyperlink" Target="http://www.asteroidoccultation.com/2017_12/1221_980_52786.htm" TargetMode="External"/><Relationship Id="rId3" Type="http://schemas.openxmlformats.org/officeDocument/2006/relationships/hyperlink" Target="http://www.asteroidoccultation.com/2017_01/0131_206_50212.htm" TargetMode="External"/><Relationship Id="rId7" Type="http://schemas.openxmlformats.org/officeDocument/2006/relationships/hyperlink" Target="http://www.asteroidoccultation.com/2017_06/0606_5_50950.htm" TargetMode="External"/><Relationship Id="rId12" Type="http://schemas.openxmlformats.org/officeDocument/2006/relationships/hyperlink" Target="http://www.asteroidoccultation.com/2017_10/1009_44_51742.htm" TargetMode="External"/><Relationship Id="rId17" Type="http://schemas.openxmlformats.org/officeDocument/2006/relationships/hyperlink" Target="http://www.asteroidoccultation.com/2017_11/1123_494_52002.htm" TargetMode="External"/><Relationship Id="rId2" Type="http://schemas.openxmlformats.org/officeDocument/2006/relationships/hyperlink" Target="http://www.asteroidoccultation.com/2017_01/0103_22_50044.htm" TargetMode="External"/><Relationship Id="rId16" Type="http://schemas.openxmlformats.org/officeDocument/2006/relationships/hyperlink" Target="http://www.asteroidoccultation.com/2017_11/1114_772_5194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eroidoccultation.com/2017_04/0411_105_50648.htm" TargetMode="External"/><Relationship Id="rId11" Type="http://schemas.openxmlformats.org/officeDocument/2006/relationships/hyperlink" Target="http://www.asteroidoccultation.com/2017_09/0912_241_51516.htm" TargetMode="External"/><Relationship Id="rId5" Type="http://schemas.openxmlformats.org/officeDocument/2006/relationships/hyperlink" Target="http://www.asteroidoccultation.com/2017_04/0410_599_50638.htm" TargetMode="External"/><Relationship Id="rId15" Type="http://schemas.openxmlformats.org/officeDocument/2006/relationships/hyperlink" Target="http://www.asteroidoccultation.com/2017_11/1106_505_52664.htm" TargetMode="External"/><Relationship Id="rId10" Type="http://schemas.openxmlformats.org/officeDocument/2006/relationships/hyperlink" Target="http://www.asteroidoccultation.com/2017_09/0904_124_51454.htm" TargetMode="External"/><Relationship Id="rId4" Type="http://schemas.openxmlformats.org/officeDocument/2006/relationships/hyperlink" Target="http://www.asteroidoccultation.com/2017_03/0308_235_50446.htm" TargetMode="External"/><Relationship Id="rId9" Type="http://schemas.openxmlformats.org/officeDocument/2006/relationships/hyperlink" Target="http://www.asteroidoccultation.com/2017_08/0823_834_51372.htm" TargetMode="External"/><Relationship Id="rId14" Type="http://schemas.openxmlformats.org/officeDocument/2006/relationships/hyperlink" Target="http://www.asteroidoccultation.com/2017_10/1023_154_51816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242" y="1491332"/>
            <a:ext cx="11261558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Future North America Priority Events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Steve Preston</a:t>
            </a:r>
            <a:br>
              <a:rPr lang="en-US" sz="3200" dirty="0" smtClean="0"/>
            </a:br>
            <a:r>
              <a:rPr lang="en-US" sz="3200" dirty="0" smtClean="0"/>
              <a:t>IOTA Annual Meeting</a:t>
            </a:r>
            <a:br>
              <a:rPr lang="en-US" sz="3200" dirty="0" smtClean="0"/>
            </a:br>
            <a:r>
              <a:rPr lang="en-US" sz="3200" dirty="0" smtClean="0"/>
              <a:t>Jul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Apr 11 (105) Artemis / HIP 62736 </a:t>
            </a:r>
            <a:r>
              <a:rPr lang="en-US" sz="2700" dirty="0" smtClean="0"/>
              <a:t>(m </a:t>
            </a:r>
            <a:r>
              <a:rPr lang="en-US" sz="2700" dirty="0" smtClean="0"/>
              <a:t>8.9)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9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Jun 6 (5) Astraea / TYC 6283-00014-1 </a:t>
            </a:r>
            <a:r>
              <a:rPr lang="en-US" sz="2700" dirty="0" smtClean="0"/>
              <a:t>(m </a:t>
            </a:r>
            <a:r>
              <a:rPr lang="en-US" sz="2700" dirty="0" smtClean="0"/>
              <a:t>9.6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Jul 18 (412) </a:t>
            </a:r>
            <a:r>
              <a:rPr lang="en-US" sz="2700" dirty="0" err="1" smtClean="0"/>
              <a:t>Elisabetha</a:t>
            </a:r>
            <a:r>
              <a:rPr lang="en-US" sz="2700" dirty="0" smtClean="0"/>
              <a:t> / TYC 6263-02266-1 </a:t>
            </a:r>
            <a:r>
              <a:rPr lang="en-US" sz="2700" dirty="0" smtClean="0"/>
              <a:t>(m </a:t>
            </a:r>
            <a:r>
              <a:rPr lang="en-US" sz="2700" dirty="0" smtClean="0"/>
              <a:t>9.9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Aug 23 (834) </a:t>
            </a:r>
            <a:r>
              <a:rPr lang="en-US" sz="2700" dirty="0" err="1" smtClean="0"/>
              <a:t>Burnhamia</a:t>
            </a:r>
            <a:r>
              <a:rPr lang="en-US" sz="2700" dirty="0" smtClean="0"/>
              <a:t> / TYC 5780-00308-1 </a:t>
            </a:r>
            <a:r>
              <a:rPr lang="en-US" sz="2700" dirty="0" smtClean="0"/>
              <a:t>(m </a:t>
            </a:r>
            <a:r>
              <a:rPr lang="en-US" sz="2700" dirty="0" smtClean="0"/>
              <a:t>9.1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Sep 4 (124) </a:t>
            </a:r>
            <a:r>
              <a:rPr lang="en-US" sz="2700" dirty="0" err="1" smtClean="0"/>
              <a:t>Alkeste</a:t>
            </a:r>
            <a:r>
              <a:rPr lang="en-US" sz="2700" dirty="0" smtClean="0"/>
              <a:t> / TYC 5802-01153-1 </a:t>
            </a:r>
            <a:r>
              <a:rPr lang="en-US" sz="2700" dirty="0" smtClean="0"/>
              <a:t>(m </a:t>
            </a:r>
            <a:r>
              <a:rPr lang="en-US" sz="2700" dirty="0" smtClean="0"/>
              <a:t>9.5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Sep 12 (241) Germania / TYC 5233-02000-1 </a:t>
            </a:r>
            <a:r>
              <a:rPr lang="en-US" sz="2700" dirty="0" smtClean="0"/>
              <a:t>(m </a:t>
            </a:r>
            <a:r>
              <a:rPr lang="en-US" sz="2700" dirty="0" smtClean="0"/>
              <a:t>9.0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Oct 9 (44) Nysa / TYC 0644-00643-1 </a:t>
            </a:r>
            <a:r>
              <a:rPr lang="en-US" sz="2700" dirty="0" smtClean="0"/>
              <a:t>(m </a:t>
            </a:r>
            <a:r>
              <a:rPr lang="en-US" sz="2700" dirty="0" smtClean="0"/>
              <a:t>9.4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Oct 21 (772) </a:t>
            </a:r>
            <a:r>
              <a:rPr lang="en-US" sz="2700" dirty="0" err="1" smtClean="0"/>
              <a:t>Tanete</a:t>
            </a:r>
            <a:r>
              <a:rPr lang="en-US" sz="2700" dirty="0" smtClean="0"/>
              <a:t> / TYC 2450-01220-1 </a:t>
            </a:r>
            <a:r>
              <a:rPr lang="en-US" sz="2700" dirty="0" smtClean="0"/>
              <a:t>(m </a:t>
            </a:r>
            <a:r>
              <a:rPr lang="en-US" sz="2700" dirty="0" smtClean="0"/>
              <a:t>10.1)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Oct 23 (154) Bertha / TYC 0638-00660-1 </a:t>
            </a:r>
            <a:r>
              <a:rPr lang="en-US" sz="2700" dirty="0" smtClean="0"/>
              <a:t>(m </a:t>
            </a:r>
            <a:r>
              <a:rPr lang="en-US" sz="2700" dirty="0" smtClean="0"/>
              <a:t>10.2)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Nov 6 (505) Cava / HIP 116724 </a:t>
            </a:r>
            <a:r>
              <a:rPr lang="en-US" sz="2700" dirty="0" smtClean="0"/>
              <a:t>(m </a:t>
            </a:r>
            <a:r>
              <a:rPr lang="en-US" sz="2700" dirty="0" smtClean="0"/>
              <a:t>9.0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2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Priority Events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400" dirty="0" smtClean="0"/>
              <a:t>Full </a:t>
            </a:r>
            <a:r>
              <a:rPr lang="en-US" sz="1400" dirty="0"/>
              <a:t>list posted at</a:t>
            </a:r>
            <a:br>
              <a:rPr lang="en-US" sz="1400" dirty="0"/>
            </a:br>
            <a:r>
              <a:rPr lang="en-US" sz="1400" dirty="0"/>
              <a:t>http://</a:t>
            </a:r>
            <a:r>
              <a:rPr lang="en-US" sz="1400" dirty="0" smtClean="0"/>
              <a:t>www.asteroidoccultation.com/2017-NA-Best.html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96170"/>
              </p:ext>
            </p:extLst>
          </p:nvPr>
        </p:nvGraphicFramePr>
        <p:xfrm>
          <a:off x="1358899" y="1690688"/>
          <a:ext cx="9474201" cy="3583305"/>
        </p:xfrm>
        <a:graphic>
          <a:graphicData uri="http://schemas.openxmlformats.org/drawingml/2006/table">
            <a:tbl>
              <a:tblPr/>
              <a:tblGrid>
                <a:gridCol w="591298"/>
                <a:gridCol w="1290104"/>
                <a:gridCol w="655131"/>
                <a:gridCol w="255333"/>
                <a:gridCol w="1320341"/>
                <a:gridCol w="510666"/>
                <a:gridCol w="510666"/>
                <a:gridCol w="645052"/>
                <a:gridCol w="671929"/>
                <a:gridCol w="389719"/>
                <a:gridCol w="263396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Asteroid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 Mag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 (km)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Sigma (pw)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Binary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Jan 03,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(22) Kalliope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Canada, E USA, 0.3 mag drop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Jan 31,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(206) Hersilia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to Northern 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Mar 8,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(234) Carolina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 to 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Apr 10,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(599) Luisa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 to FL,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Apr 11,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(105) Artemis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 to CA,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Jun 6,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 Astraea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 to TX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Jul 18,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(412) Elisabetha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Canada, WI to NM, Mexico, Gaia?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Aug 23,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03:55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(834) Burnhamia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Canada, MI to AZ,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Sep 4,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(124) Alkeste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 to LA, Mexico, Gaia?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Sep 12,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(241) Germania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to WI, E Canada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Oct 9,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(44) Nysa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Canada, MI to TX,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Oct 21,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(772) Tanete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 to 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Oct 23,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(154) Bertha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Canada, MI to 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Nov 6,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(505) Cava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Canada, MT to AZ, Mexico, Gaia?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Nov 14,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(772) Tanete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Canada, MI to FL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Nov 23,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(494) Virtus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FL,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Dec 21, 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(980) Anacostia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 USA, Mexico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35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Nov 14 (772) </a:t>
            </a:r>
            <a:r>
              <a:rPr lang="en-US" sz="2700" dirty="0" err="1" smtClean="0"/>
              <a:t>Tanete</a:t>
            </a:r>
            <a:r>
              <a:rPr lang="en-US" sz="2700" dirty="0" smtClean="0"/>
              <a:t> / TYC 2948-00195-1 </a:t>
            </a:r>
            <a:r>
              <a:rPr lang="en-US" sz="2700" dirty="0" smtClean="0"/>
              <a:t>(m </a:t>
            </a:r>
            <a:r>
              <a:rPr lang="en-US" sz="2700" dirty="0" smtClean="0"/>
              <a:t>9.0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Nov 23 (494) </a:t>
            </a:r>
            <a:r>
              <a:rPr lang="en-US" sz="2700" dirty="0" err="1" smtClean="0"/>
              <a:t>Virtus</a:t>
            </a:r>
            <a:r>
              <a:rPr lang="en-US" sz="2700" dirty="0" smtClean="0"/>
              <a:t> / HIP 48778 </a:t>
            </a:r>
            <a:r>
              <a:rPr lang="en-US" sz="2700" dirty="0" smtClean="0"/>
              <a:t>(m </a:t>
            </a:r>
            <a:r>
              <a:rPr lang="en-US" sz="2700" dirty="0" smtClean="0"/>
              <a:t>8.7)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Dec 21 (980</a:t>
            </a:r>
            <a:r>
              <a:rPr lang="en-US" sz="2700" smtClean="0"/>
              <a:t>) Anacostia / TYC 2405-01295-1 </a:t>
            </a:r>
            <a:r>
              <a:rPr lang="en-US" sz="2700" dirty="0" smtClean="0"/>
              <a:t>(</a:t>
            </a:r>
            <a:r>
              <a:rPr lang="en-US" sz="2700" smtClean="0"/>
              <a:t>m </a:t>
            </a:r>
            <a:r>
              <a:rPr lang="en-US" sz="2700" smtClean="0"/>
              <a:t>9.9</a:t>
            </a:r>
            <a:r>
              <a:rPr lang="en-US" sz="270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2016 Aug 27 (85) Io / TYC 0517-00165-1 (m 7.5)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2" y="1021701"/>
            <a:ext cx="7377545" cy="5533159"/>
          </a:xfrm>
        </p:spPr>
      </p:pic>
    </p:spTree>
    <p:extLst>
      <p:ext uri="{BB962C8B-B14F-4D97-AF65-F5344CB8AC3E}">
        <p14:creationId xmlns:p14="http://schemas.microsoft.com/office/powerpoint/2010/main" val="56654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2016 Sep 3 (51) </a:t>
            </a:r>
            <a:r>
              <a:rPr lang="en-US" sz="2700" dirty="0" err="1" smtClean="0"/>
              <a:t>Nemausa</a:t>
            </a:r>
            <a:r>
              <a:rPr lang="en-US" sz="2700" dirty="0" smtClean="0"/>
              <a:t> / HIP 8524 (m 7.6)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2" y="1021701"/>
            <a:ext cx="7377545" cy="5533159"/>
          </a:xfrm>
        </p:spPr>
      </p:pic>
    </p:spTree>
    <p:extLst>
      <p:ext uri="{BB962C8B-B14F-4D97-AF65-F5344CB8AC3E}">
        <p14:creationId xmlns:p14="http://schemas.microsoft.com/office/powerpoint/2010/main" val="56366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2016 Sep 14 (372) Palma / TYC 5223-00545-1 (m10.3)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2" y="1021701"/>
            <a:ext cx="7377545" cy="5533159"/>
          </a:xfrm>
        </p:spPr>
      </p:pic>
    </p:spTree>
    <p:extLst>
      <p:ext uri="{BB962C8B-B14F-4D97-AF65-F5344CB8AC3E}">
        <p14:creationId xmlns:p14="http://schemas.microsoft.com/office/powerpoint/2010/main" val="150475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Jan 3 (</a:t>
            </a:r>
            <a:r>
              <a:rPr lang="en-US" sz="2700" dirty="0" smtClean="0"/>
              <a:t>22</a:t>
            </a:r>
            <a:r>
              <a:rPr lang="en-US" sz="2700" dirty="0" smtClean="0"/>
              <a:t>) </a:t>
            </a:r>
            <a:r>
              <a:rPr lang="en-US" sz="2700" dirty="0" err="1" smtClean="0"/>
              <a:t>Kalliope</a:t>
            </a:r>
            <a:r>
              <a:rPr lang="en-US" sz="2700" dirty="0" smtClean="0"/>
              <a:t> </a:t>
            </a:r>
            <a:r>
              <a:rPr lang="en-US" sz="2700" dirty="0" smtClean="0"/>
              <a:t>/ TYC </a:t>
            </a:r>
            <a:r>
              <a:rPr lang="en-US" sz="2700" dirty="0" smtClean="0"/>
              <a:t>2428-01094-1</a:t>
            </a:r>
            <a:r>
              <a:rPr lang="en-US" sz="2700" dirty="0" smtClean="0"/>
              <a:t> </a:t>
            </a:r>
            <a:r>
              <a:rPr lang="en-US" sz="2700" dirty="0" smtClean="0"/>
              <a:t>(m </a:t>
            </a:r>
            <a:r>
              <a:rPr lang="en-US" sz="2700" dirty="0" smtClean="0"/>
              <a:t>11.5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Jan 31 (</a:t>
            </a:r>
            <a:r>
              <a:rPr lang="en-US" sz="2700" dirty="0" smtClean="0"/>
              <a:t>206</a:t>
            </a:r>
            <a:r>
              <a:rPr lang="en-US" sz="2700" dirty="0" smtClean="0"/>
              <a:t>) </a:t>
            </a:r>
            <a:r>
              <a:rPr lang="en-US" sz="2700" dirty="0" err="1" smtClean="0"/>
              <a:t>Hersilia</a:t>
            </a:r>
            <a:r>
              <a:rPr lang="en-US" sz="2700" dirty="0" smtClean="0"/>
              <a:t> </a:t>
            </a:r>
            <a:r>
              <a:rPr lang="en-US" sz="2700" dirty="0" smtClean="0"/>
              <a:t>/ TYC </a:t>
            </a:r>
            <a:r>
              <a:rPr lang="en-US" sz="2700" dirty="0" smtClean="0"/>
              <a:t>1354-00834-1 </a:t>
            </a:r>
            <a:r>
              <a:rPr lang="en-US" sz="2700" dirty="0" smtClean="0"/>
              <a:t>(m </a:t>
            </a:r>
            <a:r>
              <a:rPr lang="en-US" sz="2700" dirty="0"/>
              <a:t>8</a:t>
            </a:r>
            <a:r>
              <a:rPr lang="en-US" sz="2700" dirty="0" smtClean="0"/>
              <a:t>.5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Mar 8 (</a:t>
            </a:r>
            <a:r>
              <a:rPr lang="en-US" sz="2700" dirty="0" smtClean="0"/>
              <a:t>235</a:t>
            </a:r>
            <a:r>
              <a:rPr lang="en-US" sz="2700" dirty="0" smtClean="0"/>
              <a:t>) Carolina </a:t>
            </a:r>
            <a:r>
              <a:rPr lang="en-US" sz="2700" dirty="0" smtClean="0"/>
              <a:t>/ TYC </a:t>
            </a:r>
            <a:r>
              <a:rPr lang="en-US" sz="2700" dirty="0" smtClean="0"/>
              <a:t>2469-00702-1 </a:t>
            </a:r>
            <a:r>
              <a:rPr lang="en-US" sz="2700" dirty="0" smtClean="0"/>
              <a:t>(m </a:t>
            </a:r>
            <a:r>
              <a:rPr lang="en-US" sz="2700" dirty="0" smtClean="0"/>
              <a:t>9.0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6773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2017 Apr 10 (599) Luisa / HIP 79392 </a:t>
            </a:r>
            <a:r>
              <a:rPr lang="en-US" sz="2700" dirty="0" smtClean="0"/>
              <a:t>(m </a:t>
            </a:r>
            <a:r>
              <a:rPr lang="en-US" sz="2700" dirty="0" smtClean="0"/>
              <a:t>8.5)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85" y="917791"/>
            <a:ext cx="5922936" cy="44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89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661</Words>
  <Application>Microsoft Office PowerPoint</Application>
  <PresentationFormat>Widescreen</PresentationFormat>
  <Paragraphs>203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1_Office Theme</vt:lpstr>
      <vt:lpstr> Future North America Priority Events  Steve Preston IOTA Annual Meeting Jul 2016</vt:lpstr>
      <vt:lpstr>Priority Events Full list posted at http://www.asteroidoccultation.com/2017-NA-Best.html</vt:lpstr>
      <vt:lpstr> 2016 Aug 27 (85) Io / TYC 0517-00165-1 (m 7.5)</vt:lpstr>
      <vt:lpstr> 2016 Sep 3 (51) Nemausa / HIP 8524 (m 7.6)</vt:lpstr>
      <vt:lpstr> 2016 Sep 14 (372) Palma / TYC 5223-00545-1 (m10.3) </vt:lpstr>
      <vt:lpstr> 2017 Jan 3 (22) Kalliope / TYC 2428-01094-1 (m 11.5)</vt:lpstr>
      <vt:lpstr> 2017 Jan 31 (206) Hersilia / TYC 1354-00834-1 (m 8.5)</vt:lpstr>
      <vt:lpstr> 2017 Mar 8 (235) Carolina / TYC 2469-00702-1 (m 9.0)</vt:lpstr>
      <vt:lpstr> 2017 Apr 10 (599) Luisa / HIP 79392 (m 8.5)</vt:lpstr>
      <vt:lpstr> 2017 Apr 11 (105) Artemis / HIP 62736 (m 8.9)</vt:lpstr>
      <vt:lpstr> 2017 Jun 6 (5) Astraea / TYC 6283-00014-1 (m 9.6)</vt:lpstr>
      <vt:lpstr> 2017 Jul 18 (412) Elisabetha / TYC 6263-02266-1 (m 9.9)</vt:lpstr>
      <vt:lpstr> 2017 Aug 23 (834) Burnhamia / TYC 5780-00308-1 (m 9.1)</vt:lpstr>
      <vt:lpstr> 2017 Sep 4 (124) Alkeste / TYC 5802-01153-1 (m 9.5)</vt:lpstr>
      <vt:lpstr> 2017 Sep 12 (241) Germania / TYC 5233-02000-1 (m 9.0)</vt:lpstr>
      <vt:lpstr> 2017 Oct 9 (44) Nysa / TYC 0644-00643-1 (m 9.4)</vt:lpstr>
      <vt:lpstr> 2017 Oct 21 (772) Tanete / TYC 2450-01220-1 (m 10.1)</vt:lpstr>
      <vt:lpstr> 2017 Oct 23 (154) Bertha / TYC 0638-00660-1 (m 10.2)</vt:lpstr>
      <vt:lpstr> 2017 Nov 6 (505) Cava / HIP 116724 (m 9.0)</vt:lpstr>
      <vt:lpstr> 2017 Nov 14 (772) Tanete / TYC 2948-00195-1 (m 9.0)</vt:lpstr>
      <vt:lpstr> 2017 Nov 23 (494) Virtus / HIP 48778 (m 8.7)</vt:lpstr>
      <vt:lpstr> 2017 Dec 21 (980) Anacostia / TYC 2405-01295-1 (m 9.9)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North America Priority Events  Steve Preston IOTA Annual Meeting Oct 2015</dc:title>
  <dc:creator>Steve Preston</dc:creator>
  <cp:lastModifiedBy>Steve Preston</cp:lastModifiedBy>
  <cp:revision>32</cp:revision>
  <dcterms:created xsi:type="dcterms:W3CDTF">2015-10-11T18:29:31Z</dcterms:created>
  <dcterms:modified xsi:type="dcterms:W3CDTF">2016-07-18T03:54:06Z</dcterms:modified>
</cp:coreProperties>
</file>